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1" roundtripDataSignature="AMtx7mhpWiwo+t9BPSWLI3eg/97qiGlg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7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jpg"/><Relationship Id="rId4" Type="http://schemas.openxmlformats.org/officeDocument/2006/relationships/image" Target="../media/image3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jpg"/><Relationship Id="rId4" Type="http://schemas.openxmlformats.org/officeDocument/2006/relationships/image" Target="../media/image31.png"/><Relationship Id="rId5" Type="http://schemas.openxmlformats.org/officeDocument/2006/relationships/image" Target="../media/image34.jpg"/><Relationship Id="rId6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6.png"/><Relationship Id="rId4" Type="http://schemas.openxmlformats.org/officeDocument/2006/relationships/image" Target="../media/image35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8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5.jpg"/><Relationship Id="rId5" Type="http://schemas.openxmlformats.org/officeDocument/2006/relationships/image" Target="../media/image2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42.gif"/><Relationship Id="rId5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gif"/><Relationship Id="rId4" Type="http://schemas.openxmlformats.org/officeDocument/2006/relationships/image" Target="../media/image13.jpg"/><Relationship Id="rId10" Type="http://schemas.openxmlformats.org/officeDocument/2006/relationships/image" Target="../media/image2.jpg"/><Relationship Id="rId9" Type="http://schemas.openxmlformats.org/officeDocument/2006/relationships/image" Target="../media/image1.jpg"/><Relationship Id="rId5" Type="http://schemas.openxmlformats.org/officeDocument/2006/relationships/image" Target="../media/image10.jpg"/><Relationship Id="rId6" Type="http://schemas.openxmlformats.org/officeDocument/2006/relationships/image" Target="../media/image3.jpg"/><Relationship Id="rId7" Type="http://schemas.openxmlformats.org/officeDocument/2006/relationships/image" Target="../media/image18.jpg"/><Relationship Id="rId8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14.jpg"/><Relationship Id="rId5" Type="http://schemas.openxmlformats.org/officeDocument/2006/relationships/image" Target="../media/image2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jpg"/><Relationship Id="rId4" Type="http://schemas.openxmlformats.org/officeDocument/2006/relationships/image" Target="../media/image20.jpg"/><Relationship Id="rId5" Type="http://schemas.openxmlformats.org/officeDocument/2006/relationships/image" Target="../media/image19.jpg"/><Relationship Id="rId6" Type="http://schemas.openxmlformats.org/officeDocument/2006/relationships/image" Target="../media/image23.jpg"/><Relationship Id="rId7" Type="http://schemas.openxmlformats.org/officeDocument/2006/relationships/image" Target="../media/image26.jpg"/><Relationship Id="rId8" Type="http://schemas.openxmlformats.org/officeDocument/2006/relationships/image" Target="../media/image3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7.jpg"/><Relationship Id="rId4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4ffb256ced333.jpg"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93294"/>
            <a:ext cx="9144000" cy="33647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710.jpg" id="86" name="Google Shape;8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43702" y="0"/>
            <a:ext cx="2500298" cy="27860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ivelir_2.jpg" id="87" name="Google Shape;8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3000364" cy="27860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2_small.jpg" id="88" name="Google Shape;88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00364" y="0"/>
            <a:ext cx="3643338" cy="278605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0" y="2786058"/>
            <a:ext cx="9144000" cy="928694"/>
          </a:xfrm>
          <a:prstGeom prst="rect">
            <a:avLst/>
          </a:prstGeom>
          <a:solidFill>
            <a:schemeClr val="dk1"/>
          </a:solidFill>
          <a:ln cap="flat" cmpd="sng" w="571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Тақырып 10. Нивелир</a:t>
            </a:r>
            <a:endParaRPr i="0" sz="35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BD4B4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1"/>
          <p:cNvSpPr/>
          <p:nvPr/>
        </p:nvSpPr>
        <p:spPr>
          <a:xfrm>
            <a:off x="1785918" y="0"/>
            <a:ext cx="5357850" cy="785794"/>
          </a:xfrm>
          <a:prstGeom prst="roundRect">
            <a:avLst>
              <a:gd fmla="val 16667" name="adj"/>
            </a:avLst>
          </a:prstGeom>
          <a:solidFill>
            <a:srgbClr val="F2DADA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Нивелир тексерістері (поверка)</a:t>
            </a:r>
            <a:endParaRPr sz="2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5" name="Google Shape;205;p11"/>
          <p:cNvSpPr/>
          <p:nvPr/>
        </p:nvSpPr>
        <p:spPr>
          <a:xfrm>
            <a:off x="0" y="1071546"/>
            <a:ext cx="8858312" cy="1785950"/>
          </a:xfrm>
          <a:prstGeom prst="roundRect">
            <a:avLst>
              <a:gd fmla="val 16667" name="adj"/>
            </a:avLst>
          </a:prstGeom>
          <a:solidFill>
            <a:srgbClr val="DAEEF3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Құрылғының осьтерінің өзара жағдайының оның негізгі құрылымдық схемасына сәйкестігін анықтау үшін жұмысты бастамас бұрын нивелир тексеріледі.</a:t>
            </a:r>
            <a:endParaRPr sz="1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6" name="Google Shape;206;p11"/>
          <p:cNvSpPr/>
          <p:nvPr/>
        </p:nvSpPr>
        <p:spPr>
          <a:xfrm>
            <a:off x="0" y="3000372"/>
            <a:ext cx="4393437" cy="2643206"/>
          </a:xfrm>
          <a:prstGeom prst="roundRect">
            <a:avLst>
              <a:gd fmla="val 16667" name="adj"/>
            </a:avLst>
          </a:prstGeom>
          <a:solidFill>
            <a:srgbClr val="EAF1DD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Бірінші тексеру</a:t>
            </a:r>
            <a:endParaRPr sz="1900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Шарт: дөңгелек деңгейдің осі нивелирдің  айналу осіне параллель болуы керек.</a:t>
            </a:r>
            <a:endParaRPr sz="1900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ACRYLIC-font-b-ROUND-b-font-bubble-font-b-level-b-font-.jpg" id="207" name="Google Shape;20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2928934"/>
            <a:ext cx="2571768" cy="21193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s.jpg" id="208" name="Google Shape;20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43768" y="4143380"/>
            <a:ext cx="2000232" cy="271462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1"/>
          <p:cNvSpPr/>
          <p:nvPr/>
        </p:nvSpPr>
        <p:spPr>
          <a:xfrm>
            <a:off x="8072448" y="4572000"/>
            <a:ext cx="1129500" cy="9144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Дөңгелек деңгей осі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0" name="Google Shape;210;p11"/>
          <p:cNvCxnSpPr/>
          <p:nvPr/>
        </p:nvCxnSpPr>
        <p:spPr>
          <a:xfrm rot="5400000">
            <a:off x="7250925" y="5036355"/>
            <a:ext cx="1500198" cy="1588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ABF8E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2"/>
          <p:cNvSpPr/>
          <p:nvPr/>
        </p:nvSpPr>
        <p:spPr>
          <a:xfrm>
            <a:off x="4643438" y="1857364"/>
            <a:ext cx="4500562" cy="2857520"/>
          </a:xfrm>
          <a:prstGeom prst="roundRect">
            <a:avLst>
              <a:gd fmla="val 16667" name="adj"/>
            </a:avLst>
          </a:prstGeom>
          <a:solidFill>
            <a:srgbClr val="D6E3BC"/>
          </a:solidFill>
          <a:ln cap="flat" cmpd="sng" w="57150">
            <a:solidFill>
              <a:srgbClr val="76923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/>
              <a:t>3. Олай болмаған жағдайда, көпіршік бастапқы күйіне келтіріліп, оны ауытқу доғасының бірінші жартысына түзететін (юстировка)  бұрандалардың көмегімен нөлге, ал екінші жартысына-көтеру бұрандаларымен жылжытылады. Осыдан кейін тексеру шарт орындалғанға дейін қайталанады.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1_i_2_poverki_nivelira.jpg" id="217" name="Google Shape;21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4876" y="4714884"/>
            <a:ext cx="4071934" cy="2143116"/>
          </a:xfrm>
          <a:prstGeom prst="rect">
            <a:avLst/>
          </a:prstGeom>
          <a:noFill/>
          <a:ln cap="flat" cmpd="sng" w="57150">
            <a:solidFill>
              <a:srgbClr val="76923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1359973730_234142303d3e323a30-3d3832353b384030-32-4030313e473535-3f3e3b3e36353d3835-1.png" id="218" name="Google Shape;21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500174"/>
            <a:ext cx="4657725" cy="2276475"/>
          </a:xfrm>
          <a:prstGeom prst="rect">
            <a:avLst/>
          </a:prstGeom>
          <a:noFill/>
          <a:ln cap="flat" cmpd="sng" w="57150">
            <a:solidFill>
              <a:srgbClr val="93895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images (21).jpg" id="219" name="Google Shape;219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72330" y="142852"/>
            <a:ext cx="1928826" cy="1894383"/>
          </a:xfrm>
          <a:prstGeom prst="rect">
            <a:avLst/>
          </a:prstGeom>
          <a:noFill/>
          <a:ln cap="flat" cmpd="sng" w="57150">
            <a:solidFill>
              <a:srgbClr val="76923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0" name="Google Shape;220;p12"/>
          <p:cNvSpPr/>
          <p:nvPr/>
        </p:nvSpPr>
        <p:spPr>
          <a:xfrm>
            <a:off x="0" y="0"/>
            <a:ext cx="6572264" cy="1500174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57150">
            <a:solidFill>
              <a:srgbClr val="9389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1. Көру дүрбісі екі көтергіш бұрандаға параллель орнатылады. Үш көтергіш бұрандалар дөңгелек деңгейдегі көпіршікті нөлдік нүктеге әкеледі .</a:t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1" name="Google Shape;221;p12"/>
          <p:cNvSpPr/>
          <p:nvPr/>
        </p:nvSpPr>
        <p:spPr>
          <a:xfrm>
            <a:off x="0" y="3714752"/>
            <a:ext cx="4572000" cy="1500198"/>
          </a:xfrm>
          <a:prstGeom prst="roundRect">
            <a:avLst>
              <a:gd fmla="val 16667" name="adj"/>
            </a:avLst>
          </a:prstGeom>
          <a:solidFill>
            <a:srgbClr val="E5DFEC"/>
          </a:solidFill>
          <a:ln cap="flat" cmpd="sng" w="57150">
            <a:solidFill>
              <a:srgbClr val="5F497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2. Нивелирдің жоғарғы бөлігін тік осьтің айналасында 180° бұрайды . Егер осыдан кейін деңгей көпіршігі ампуланың ортасында қалса, онда шарт орындалады.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94767_html_573516c7.png" id="222" name="Google Shape;222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5214950"/>
            <a:ext cx="4429124" cy="1643050"/>
          </a:xfrm>
          <a:prstGeom prst="rect">
            <a:avLst/>
          </a:prstGeom>
          <a:noFill/>
          <a:ln cap="flat" cmpd="sng" w="57150">
            <a:solidFill>
              <a:srgbClr val="5F497A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ABF8E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3"/>
          <p:cNvSpPr/>
          <p:nvPr/>
        </p:nvSpPr>
        <p:spPr>
          <a:xfrm>
            <a:off x="0" y="0"/>
            <a:ext cx="9144000" cy="914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38100">
            <a:solidFill>
              <a:srgbClr val="76923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Екінші тексеру</a:t>
            </a:r>
            <a:endParaRPr sz="1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Шарттың орындалуы тексеріледі: цилиндрлік деңгейдің осі визуалды дүрбінің осіне параллель болуы керек</a:t>
            </a:r>
            <a:endParaRPr sz="1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9" name="Google Shape;229;p13"/>
          <p:cNvSpPr/>
          <p:nvPr/>
        </p:nvSpPr>
        <p:spPr>
          <a:xfrm>
            <a:off x="0" y="1000108"/>
            <a:ext cx="9144000" cy="1914600"/>
          </a:xfrm>
          <a:prstGeom prst="roundRect">
            <a:avLst>
              <a:gd fmla="val 16667" name="adj"/>
            </a:avLst>
          </a:prstGeom>
          <a:solidFill>
            <a:srgbClr val="F2DADA"/>
          </a:solidFill>
          <a:ln cap="flat" cmpd="sng" w="38100">
            <a:solidFill>
              <a:srgbClr val="9537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Бұл геометриялық жағдай нивелирдің негізгі шарты деп аталады, өйткені геометриялық нивелирлеу – бұл цилиндрлік деңгейдің осін көлденең позицияға орнатқан кезде визуалды осьті көлденең позицияға орнату арқылы қамтамасыз етілетін көлденең визуалды сәулемен нивелирлеу.</a:t>
            </a:r>
            <a:endParaRPr sz="1800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0" name="Google Shape;230;p13"/>
          <p:cNvSpPr/>
          <p:nvPr/>
        </p:nvSpPr>
        <p:spPr>
          <a:xfrm>
            <a:off x="0" y="3000372"/>
            <a:ext cx="9144000" cy="1143000"/>
          </a:xfrm>
          <a:prstGeom prst="roundRect">
            <a:avLst>
              <a:gd fmla="val 16667" name="adj"/>
            </a:avLst>
          </a:prstGeom>
          <a:solidFill>
            <a:srgbClr val="C5D8F1"/>
          </a:solidFill>
          <a:ln cap="flat" cmpd="sng" w="38100">
            <a:solidFill>
              <a:srgbClr val="538C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Егер цилиндрлік деңгейдің осі визуалды оське параллель болмаса, онда деңгей осін көлденең күйге қою арқылы біз визуалды осьті көлденең күйге келтірмейміз, демек біз геометриялық нивелирлеуді орындай алмаймыз.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нивелир EFT в работе_eft-niv.jpg" id="231" name="Google Shape;23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14818"/>
            <a:ext cx="5072067" cy="2643183"/>
          </a:xfrm>
          <a:prstGeom prst="rect">
            <a:avLst/>
          </a:prstGeom>
          <a:noFill/>
          <a:ln cap="flat" cmpd="sng" w="38100">
            <a:solidFill>
              <a:srgbClr val="76923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2" name="Google Shape;232;p13"/>
          <p:cNvSpPr/>
          <p:nvPr/>
        </p:nvSpPr>
        <p:spPr>
          <a:xfrm>
            <a:off x="5214942" y="4286256"/>
            <a:ext cx="3786300" cy="2357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rgbClr val="9537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Тексеру "алға" нивелирлеумен екі рет орындалады: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AutoNum type="arabicParenR"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 нүктесінде нивелир, в нүктесінде рейка;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AutoNum type="arabicParenR"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 нүктесінде нивелир, а нүктесінде рейка.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3" name="Google Shape;233;p13"/>
          <p:cNvSpPr/>
          <p:nvPr/>
        </p:nvSpPr>
        <p:spPr>
          <a:xfrm>
            <a:off x="2643174" y="5214950"/>
            <a:ext cx="1057200" cy="3429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нүкте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3"/>
          <p:cNvSpPr/>
          <p:nvPr/>
        </p:nvSpPr>
        <p:spPr>
          <a:xfrm>
            <a:off x="2643174" y="6443666"/>
            <a:ext cx="985800" cy="4143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 нүкте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Пользователь\Downloads\устр. нивелира, изм. превышений\195992_html_567117c0.png" id="240" name="Google Shape;24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32146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Пользователь\Downloads\устр. нивелира, изм. превышений\m249fd727.gif" id="241" name="Google Shape;24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9124" y="3214686"/>
            <a:ext cx="4714876" cy="1643074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2" name="Google Shape;242;p14"/>
          <p:cNvSpPr/>
          <p:nvPr/>
        </p:nvSpPr>
        <p:spPr>
          <a:xfrm>
            <a:off x="0" y="2986974"/>
            <a:ext cx="4572000" cy="18708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</a:t>
            </a: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lang="ru-RU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b</a:t>
            </a: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ru-RU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 рейка бойынша есеп;</a:t>
            </a:r>
            <a:endParaRPr sz="2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</a:t>
            </a: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lang="ru-RU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i</a:t>
            </a: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ru-RU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– аспап биіктігі;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X – рейка бойынша есептегі қателік;</a:t>
            </a:r>
            <a:endParaRPr sz="2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b΄</a:t>
            </a: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lang="ru-RU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b΄</a:t>
            </a: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ru-RU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- дұрыс есептер </a:t>
            </a:r>
            <a:endParaRPr sz="2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4"/>
          <p:cNvSpPr/>
          <p:nvPr/>
        </p:nvSpPr>
        <p:spPr>
          <a:xfrm>
            <a:off x="0" y="4857760"/>
            <a:ext cx="9144000" cy="2000240"/>
          </a:xfrm>
          <a:prstGeom prst="rect">
            <a:avLst/>
          </a:prstGeom>
          <a:solidFill>
            <a:srgbClr val="D6E3BC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X мәні 4 мм-ден аспауы керек, бұл жағдайда осьтердің параллелизм шарты орындалады. Егер х&gt; 4 мм болса, түзетуді (түзетуді) орындау қажет.</a:t>
            </a:r>
            <a:endParaRPr sz="2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Пользователь\Downloads\устр. нивелира, изм. превышений\Image8.gif" id="249" name="Google Shape;24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00200"/>
            <a:ext cx="6105525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5"/>
          <p:cNvSpPr/>
          <p:nvPr/>
        </p:nvSpPr>
        <p:spPr>
          <a:xfrm>
            <a:off x="2843808" y="4293096"/>
            <a:ext cx="1080120" cy="135732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5"/>
          <p:cNvSpPr/>
          <p:nvPr/>
        </p:nvSpPr>
        <p:spPr>
          <a:xfrm>
            <a:off x="2123728" y="4725144"/>
            <a:ext cx="2376264" cy="144016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5"/>
          <p:cNvSpPr/>
          <p:nvPr/>
        </p:nvSpPr>
        <p:spPr>
          <a:xfrm>
            <a:off x="1714480" y="4071942"/>
            <a:ext cx="928694" cy="34289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Қақпақ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3" name="Google Shape;253;p15"/>
          <p:cNvSpPr/>
          <p:nvPr/>
        </p:nvSpPr>
        <p:spPr>
          <a:xfrm>
            <a:off x="2071670" y="6143644"/>
            <a:ext cx="1928826" cy="628648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Цилиндрлік деңгейдің түзету бұрандалары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4" name="Google Shape;254;p15"/>
          <p:cNvSpPr/>
          <p:nvPr/>
        </p:nvSpPr>
        <p:spPr>
          <a:xfrm>
            <a:off x="5572132" y="1214422"/>
            <a:ext cx="914400" cy="9144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5"/>
          <p:cNvSpPr/>
          <p:nvPr/>
        </p:nvSpPr>
        <p:spPr>
          <a:xfrm>
            <a:off x="5643570" y="2928934"/>
            <a:ext cx="1428760" cy="64294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Цилиндрлік деңгей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6" name="Google Shape;256;p15"/>
          <p:cNvSpPr/>
          <p:nvPr/>
        </p:nvSpPr>
        <p:spPr>
          <a:xfrm>
            <a:off x="3214678" y="714356"/>
            <a:ext cx="1500198" cy="121444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5"/>
          <p:cNvSpPr/>
          <p:nvPr/>
        </p:nvSpPr>
        <p:spPr>
          <a:xfrm>
            <a:off x="2786050" y="1857364"/>
            <a:ext cx="571504" cy="1500198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5"/>
          <p:cNvSpPr/>
          <p:nvPr/>
        </p:nvSpPr>
        <p:spPr>
          <a:xfrm>
            <a:off x="2928926" y="1571612"/>
            <a:ext cx="557210" cy="628648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5"/>
          <p:cNvSpPr/>
          <p:nvPr/>
        </p:nvSpPr>
        <p:spPr>
          <a:xfrm>
            <a:off x="3071802" y="2786058"/>
            <a:ext cx="628648" cy="428628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5"/>
          <p:cNvSpPr/>
          <p:nvPr/>
        </p:nvSpPr>
        <p:spPr>
          <a:xfrm>
            <a:off x="142844" y="1571612"/>
            <a:ext cx="628648" cy="41433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5"/>
          <p:cNvSpPr/>
          <p:nvPr/>
        </p:nvSpPr>
        <p:spPr>
          <a:xfrm>
            <a:off x="714348" y="1500174"/>
            <a:ext cx="557210" cy="41433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5"/>
          <p:cNvSpPr/>
          <p:nvPr/>
        </p:nvSpPr>
        <p:spPr>
          <a:xfrm>
            <a:off x="2071670" y="3071810"/>
            <a:ext cx="628648" cy="41433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5"/>
          <p:cNvSpPr/>
          <p:nvPr/>
        </p:nvSpPr>
        <p:spPr>
          <a:xfrm>
            <a:off x="0" y="2000240"/>
            <a:ext cx="414334" cy="48577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5"/>
          <p:cNvSpPr/>
          <p:nvPr/>
        </p:nvSpPr>
        <p:spPr>
          <a:xfrm>
            <a:off x="0" y="3071810"/>
            <a:ext cx="557210" cy="48577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5"/>
          <p:cNvSpPr/>
          <p:nvPr/>
        </p:nvSpPr>
        <p:spPr>
          <a:xfrm>
            <a:off x="357158" y="4000504"/>
            <a:ext cx="414334" cy="41433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5"/>
          <p:cNvSpPr/>
          <p:nvPr/>
        </p:nvSpPr>
        <p:spPr>
          <a:xfrm>
            <a:off x="0" y="4000504"/>
            <a:ext cx="1643042" cy="48577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Элевациялық бұранда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67" name="Google Shape;267;p15"/>
          <p:cNvCxnSpPr>
            <a:stCxn id="264" idx="0"/>
          </p:cNvCxnSpPr>
          <p:nvPr/>
        </p:nvCxnSpPr>
        <p:spPr>
          <a:xfrm flipH="1">
            <a:off x="214405" y="3071810"/>
            <a:ext cx="64200" cy="107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8" name="Google Shape;268;p15"/>
          <p:cNvSpPr/>
          <p:nvPr/>
        </p:nvSpPr>
        <p:spPr>
          <a:xfrm>
            <a:off x="2555776" y="4005064"/>
            <a:ext cx="1152128" cy="9144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5"/>
          <p:cNvSpPr/>
          <p:nvPr/>
        </p:nvSpPr>
        <p:spPr>
          <a:xfrm>
            <a:off x="0" y="0"/>
            <a:ext cx="5940152" cy="1607096"/>
          </a:xfrm>
          <a:prstGeom prst="rect">
            <a:avLst/>
          </a:prstGeom>
          <a:solidFill>
            <a:srgbClr val="B6DDE7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Дұрыс санау формула бойынша есептеледі:</a:t>
            </a:r>
            <a:endParaRPr sz="2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b'2 = b2-x</a:t>
            </a:r>
            <a:endParaRPr sz="2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0" name="Google Shape;270;p15"/>
          <p:cNvSpPr/>
          <p:nvPr/>
        </p:nvSpPr>
        <p:spPr>
          <a:xfrm>
            <a:off x="3923925" y="4143400"/>
            <a:ext cx="5220000" cy="2714700"/>
          </a:xfrm>
          <a:prstGeom prst="rect">
            <a:avLst/>
          </a:prstGeom>
          <a:solidFill>
            <a:srgbClr val="B6DDE7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Элевациялық бұрандамен біз жіп торының ортаңғы жібін дұрыс есепке бағыттаймыз. Цилиндрлік деңгейдегі көпіршіктің ұштары сәйкес келмей қалаы. Оларды цилиндрлік деңгейдің түзету бұрандалары арқылы орнына қоямыз</a:t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1" name="Google Shape;271;p15"/>
          <p:cNvSpPr/>
          <p:nvPr/>
        </p:nvSpPr>
        <p:spPr>
          <a:xfrm>
            <a:off x="5940152" y="0"/>
            <a:ext cx="3203848" cy="2996952"/>
          </a:xfrm>
          <a:prstGeom prst="rect">
            <a:avLst/>
          </a:prstGeom>
          <a:solidFill>
            <a:srgbClr val="FBD4B4"/>
          </a:solidFill>
          <a:ln cap="flat" cmpd="sng" w="38100">
            <a:solidFill>
              <a:srgbClr val="9537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Түзетуден кейін тексеру түзетудің дұрыстығына көз жеткізу үшін қайталанады</a:t>
            </a:r>
            <a:endParaRPr sz="27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6"/>
          <p:cNvSpPr/>
          <p:nvPr/>
        </p:nvSpPr>
        <p:spPr>
          <a:xfrm>
            <a:off x="4644008" y="0"/>
            <a:ext cx="4499992" cy="3977680"/>
          </a:xfrm>
          <a:prstGeom prst="roundRect">
            <a:avLst>
              <a:gd fmla="val 16667" name="adj"/>
            </a:avLst>
          </a:prstGeom>
          <a:solidFill>
            <a:srgbClr val="C2D59B"/>
          </a:solidFill>
          <a:ln cap="flat" cmpd="sng" w="38100">
            <a:solidFill>
              <a:srgbClr val="9537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Нивелирді жұмыс жағдайына орнату-бұл құрылғының айналу осін дөңгелек деңгейдің көмегімен тік күйге келтіру.</a:t>
            </a:r>
            <a:endParaRPr sz="2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8" name="Google Shape;278;p16"/>
          <p:cNvSpPr/>
          <p:nvPr/>
        </p:nvSpPr>
        <p:spPr>
          <a:xfrm>
            <a:off x="0" y="0"/>
            <a:ext cx="4499992" cy="2852936"/>
          </a:xfrm>
          <a:prstGeom prst="roundRect">
            <a:avLst>
              <a:gd fmla="val 16667" name="adj"/>
            </a:avLst>
          </a:prstGeom>
          <a:solidFill>
            <a:srgbClr val="FBD4B4"/>
          </a:solidFill>
          <a:ln cap="flat" cmpd="sng" w="38100">
            <a:solidFill>
              <a:srgbClr val="9537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3F3151"/>
                </a:solidFill>
                <a:latin typeface="Cambria"/>
                <a:ea typeface="Cambria"/>
                <a:cs typeface="Cambria"/>
                <a:sym typeface="Cambria"/>
              </a:rPr>
              <a:t>Барлық тексерулер мен қажетті түзетулер орындалғаннан кейін ғана өсімшелерді өлшеуге кірісуге болады.</a:t>
            </a:r>
            <a:endParaRPr sz="2400">
              <a:solidFill>
                <a:srgbClr val="3F315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1359973730_234142303d3e323a30-3d3832353b384030-32-4030313e473535-3f3e3b3e36353d3835-1.png" id="279" name="Google Shape;27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86275" y="4221088"/>
            <a:ext cx="4657725" cy="2276475"/>
          </a:xfrm>
          <a:prstGeom prst="rect">
            <a:avLst/>
          </a:prstGeom>
          <a:noFill/>
          <a:ln cap="flat" cmpd="sng" w="57150">
            <a:solidFill>
              <a:srgbClr val="93895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80" name="Google Shape;280;p16"/>
          <p:cNvSpPr/>
          <p:nvPr/>
        </p:nvSpPr>
        <p:spPr>
          <a:xfrm>
            <a:off x="0" y="2924944"/>
            <a:ext cx="4427984" cy="3933056"/>
          </a:xfrm>
          <a:prstGeom prst="roundRect">
            <a:avLst>
              <a:gd fmla="val 16667" name="adj"/>
            </a:avLst>
          </a:prstGeom>
          <a:solidFill>
            <a:srgbClr val="DAE5F1"/>
          </a:solidFill>
          <a:ln cap="flat" cmpd="sng" w="38100">
            <a:solidFill>
              <a:srgbClr val="9537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Биітік өсімшесін өлшеу үшін екі рейканың ортасында штативке бекітілген нивелир орнатып, оны жұмыс жағдайына келтіру керек.</a:t>
            </a:r>
            <a:endParaRPr sz="2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AEEF3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eodezist-za-rabotoi-0002789785-preview.jpg" id="95" name="Google Shape;9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9190" y="0"/>
            <a:ext cx="50292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ometricheskoe-nivelirovanie-linejnih-i-ploshadnih-ob_ektov-988b.jpg" id="96" name="Google Shape;9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763876" y="0"/>
            <a:ext cx="6335600" cy="40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3"/>
          <p:cNvSpPr/>
          <p:nvPr/>
        </p:nvSpPr>
        <p:spPr>
          <a:xfrm>
            <a:off x="5000628" y="2071678"/>
            <a:ext cx="1143008" cy="485772"/>
          </a:xfrm>
          <a:prstGeom prst="rect">
            <a:avLst/>
          </a:prstGeom>
          <a:solidFill>
            <a:srgbClr val="DAEEF3"/>
          </a:solidFill>
          <a:ln cap="flat" cmpd="sng" w="25400">
            <a:solidFill>
              <a:srgbClr val="DAEE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3"/>
          <p:cNvSpPr/>
          <p:nvPr/>
        </p:nvSpPr>
        <p:spPr>
          <a:xfrm>
            <a:off x="4286248" y="4286256"/>
            <a:ext cx="914400" cy="271458"/>
          </a:xfrm>
          <a:prstGeom prst="rect">
            <a:avLst/>
          </a:prstGeom>
          <a:solidFill>
            <a:srgbClr val="DAEEF3"/>
          </a:solidFill>
          <a:ln cap="flat" cmpd="sng" w="25400">
            <a:solidFill>
              <a:srgbClr val="DAEE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"/>
          <p:cNvSpPr/>
          <p:nvPr/>
        </p:nvSpPr>
        <p:spPr>
          <a:xfrm>
            <a:off x="7858148" y="2214554"/>
            <a:ext cx="1643074" cy="214314"/>
          </a:xfrm>
          <a:prstGeom prst="rect">
            <a:avLst/>
          </a:prstGeom>
          <a:solidFill>
            <a:srgbClr val="DAEEF3"/>
          </a:solidFill>
          <a:ln cap="flat" cmpd="sng" w="25400">
            <a:solidFill>
              <a:srgbClr val="DAEE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/>
          <p:nvPr/>
        </p:nvSpPr>
        <p:spPr>
          <a:xfrm>
            <a:off x="5500694" y="4357694"/>
            <a:ext cx="785818" cy="214314"/>
          </a:xfrm>
          <a:prstGeom prst="rect">
            <a:avLst/>
          </a:prstGeom>
          <a:solidFill>
            <a:srgbClr val="DAEEF3"/>
          </a:solidFill>
          <a:ln cap="flat" cmpd="sng" w="25400">
            <a:solidFill>
              <a:srgbClr val="DAEE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/>
          <p:nvPr/>
        </p:nvSpPr>
        <p:spPr>
          <a:xfrm>
            <a:off x="6429388" y="4357694"/>
            <a:ext cx="214314" cy="500066"/>
          </a:xfrm>
          <a:prstGeom prst="rect">
            <a:avLst/>
          </a:prstGeom>
          <a:solidFill>
            <a:srgbClr val="DAEEF3"/>
          </a:solidFill>
          <a:ln cap="flat" cmpd="sng" w="25400">
            <a:solidFill>
              <a:srgbClr val="DAEE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/>
          <p:nvPr/>
        </p:nvSpPr>
        <p:spPr>
          <a:xfrm>
            <a:off x="4429124" y="0"/>
            <a:ext cx="714380" cy="6858000"/>
          </a:xfrm>
          <a:prstGeom prst="rect">
            <a:avLst/>
          </a:prstGeom>
          <a:solidFill>
            <a:srgbClr val="DAEEF3"/>
          </a:solidFill>
          <a:ln cap="flat" cmpd="sng" w="25400">
            <a:solidFill>
              <a:srgbClr val="DAEE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2571736" y="0"/>
            <a:ext cx="6572264" cy="1500174"/>
          </a:xfrm>
          <a:prstGeom prst="rect">
            <a:avLst/>
          </a:prstGeom>
          <a:solidFill>
            <a:srgbClr val="DAEEF3"/>
          </a:solidFill>
          <a:ln cap="flat" cmpd="sng" w="25400">
            <a:solidFill>
              <a:srgbClr val="DAEE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Нивелир</a:t>
            </a:r>
            <a:r>
              <a:rPr lang="ru-RU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-биіктіктер өсімшесін (биіктіктер арасындағы айырмашылықты) өлшеуге арналған ең көп таралған геодезиялық аспап.</a:t>
            </a:r>
            <a:endParaRPr sz="1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4ffb256ced333.jpg" id="104" name="Google Shape;10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6500890" y="4071942"/>
            <a:ext cx="9144000" cy="2786058"/>
          </a:xfrm>
          <a:prstGeom prst="rect">
            <a:avLst/>
          </a:prstGeom>
          <a:noFill/>
          <a:ln cap="flat" cmpd="sng" w="9525">
            <a:solidFill>
              <a:srgbClr val="DAEEF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5" name="Google Shape;105;p3"/>
          <p:cNvSpPr/>
          <p:nvPr/>
        </p:nvSpPr>
        <p:spPr>
          <a:xfrm>
            <a:off x="2571736" y="1285860"/>
            <a:ext cx="3429024" cy="1857388"/>
          </a:xfrm>
          <a:prstGeom prst="rect">
            <a:avLst/>
          </a:prstGeom>
          <a:solidFill>
            <a:srgbClr val="DAEEF3"/>
          </a:solidFill>
          <a:ln cap="flat" cmpd="sng" w="25400">
            <a:solidFill>
              <a:srgbClr val="DAEE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Нивелир арқылы жіптер торы көмегімен аспаптан рейкаға дейінгі қашықтықты анықтауға болады</a:t>
            </a:r>
            <a:r>
              <a:rPr lang="ru-RU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2571725" y="4357700"/>
            <a:ext cx="3500400" cy="2500200"/>
          </a:xfrm>
          <a:prstGeom prst="rect">
            <a:avLst/>
          </a:prstGeom>
          <a:solidFill>
            <a:srgbClr val="DAEEF3"/>
          </a:solidFill>
          <a:ln cap="flat" cmpd="sng" w="28575">
            <a:solidFill>
              <a:srgbClr val="DAEE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Егер нивелир лимбпен жабдықталған болса (бөлімдері бар көлденең шеңбер), онда мұндай құрылғы арқылы көлденең бұрыштарды өлшеп, құруға болады.</a:t>
            </a:r>
            <a:endParaRPr sz="1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07" name="Google Shape;107;p3"/>
          <p:cNvCxnSpPr/>
          <p:nvPr/>
        </p:nvCxnSpPr>
        <p:spPr>
          <a:xfrm flipH="1">
            <a:off x="1643050" y="5398000"/>
            <a:ext cx="1410900" cy="6027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rgbClr val="FF3333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08" name="Google Shape;108;p3"/>
          <p:cNvCxnSpPr>
            <a:stCxn id="106" idx="1"/>
          </p:cNvCxnSpPr>
          <p:nvPr/>
        </p:nvCxnSpPr>
        <p:spPr>
          <a:xfrm flipH="1">
            <a:off x="1714325" y="5607800"/>
            <a:ext cx="857400" cy="500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09" name="Google Shape;109;p3"/>
          <p:cNvSpPr/>
          <p:nvPr/>
        </p:nvSpPr>
        <p:spPr>
          <a:xfrm>
            <a:off x="2571736" y="3071810"/>
            <a:ext cx="2786082" cy="1071570"/>
          </a:xfrm>
          <a:prstGeom prst="rect">
            <a:avLst/>
          </a:prstGeom>
          <a:solidFill>
            <a:srgbClr val="DAEEF3"/>
          </a:solidFill>
          <a:ln cap="flat" cmpd="sng" w="25400">
            <a:solidFill>
              <a:srgbClr val="DAEE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0" name="Google Shape;110;p3"/>
          <p:cNvCxnSpPr/>
          <p:nvPr/>
        </p:nvCxnSpPr>
        <p:spPr>
          <a:xfrm rot="5400000">
            <a:off x="3143240" y="3786190"/>
            <a:ext cx="1857388" cy="1588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1" name="Google Shape;111;p3"/>
          <p:cNvCxnSpPr/>
          <p:nvPr/>
        </p:nvCxnSpPr>
        <p:spPr>
          <a:xfrm>
            <a:off x="3214678" y="3786190"/>
            <a:ext cx="1714512" cy="1588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2" name="Google Shape;112;p3"/>
          <p:cNvCxnSpPr/>
          <p:nvPr/>
        </p:nvCxnSpPr>
        <p:spPr>
          <a:xfrm>
            <a:off x="3929058" y="3286124"/>
            <a:ext cx="285752" cy="1588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3" name="Google Shape;113;p3"/>
          <p:cNvCxnSpPr/>
          <p:nvPr/>
        </p:nvCxnSpPr>
        <p:spPr>
          <a:xfrm>
            <a:off x="3929058" y="4286256"/>
            <a:ext cx="285752" cy="1588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AEEF3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0" y="678700"/>
            <a:ext cx="9144000" cy="52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0000" y="0"/>
                </a:moveTo>
                <a:close/>
                <a:lnTo>
                  <a:pt x="-10000" y="120000"/>
                </a:lnTo>
              </a:path>
              <a:path extrusionOk="0" fill="none" h="120000" w="12000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-133350" lvl="1" marL="1143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mbria"/>
              <a:buChar char="•"/>
            </a:pPr>
            <a:r>
              <a:rPr lang="ru-RU" sz="2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Жоғары дәлдікті</a:t>
            </a:r>
            <a:endParaRPr sz="17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9144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ru-RU" sz="21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(Н-05)</a:t>
            </a:r>
            <a:endParaRPr i="0" sz="21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13335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mbria"/>
              <a:buChar char="•"/>
            </a:pPr>
            <a:r>
              <a:rPr lang="ru-RU" sz="2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Дәл</a:t>
            </a:r>
            <a:endParaRPr sz="17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9144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i="0" lang="ru-RU" sz="21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(Н-3КЛ)</a:t>
            </a:r>
            <a:endParaRPr i="0" sz="21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13335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mbria"/>
              <a:buChar char="•"/>
            </a:pPr>
            <a:r>
              <a:rPr lang="ru-RU" sz="2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Техникалық</a:t>
            </a:r>
            <a:endParaRPr sz="17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9144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i="0" lang="ru-RU" sz="21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(Н-10)</a:t>
            </a:r>
            <a:endParaRPr i="0" sz="21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4500562" y="0"/>
            <a:ext cx="4357718" cy="2143116"/>
          </a:xfrm>
          <a:prstGeom prst="roundRect">
            <a:avLst>
              <a:gd fmla="val 16667" name="adj"/>
            </a:avLst>
          </a:prstGeom>
          <a:solidFill>
            <a:srgbClr val="E5DFEC"/>
          </a:solidFill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Нивелирлердің дәлдіктері бойынша жіктелуі</a:t>
            </a:r>
            <a:endParaRPr sz="2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3n_3kl.jpg" id="121" name="Google Shape;12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0562" y="2214554"/>
            <a:ext cx="2357422" cy="2214578"/>
          </a:xfrm>
          <a:prstGeom prst="rect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N10_2.gif" id="122" name="Google Shape;12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357694"/>
            <a:ext cx="2214546" cy="2500306"/>
          </a:xfrm>
          <a:prstGeom prst="rect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Нивелир_высокоточный_Н_05_1988г_.jpg" id="123" name="Google Shape;12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3929058" cy="2104996"/>
          </a:xfrm>
          <a:prstGeom prst="rect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4" name="Google Shape;124;p4"/>
          <p:cNvSpPr/>
          <p:nvPr/>
        </p:nvSpPr>
        <p:spPr>
          <a:xfrm>
            <a:off x="5000628" y="4572008"/>
            <a:ext cx="3986234" cy="2200284"/>
          </a:xfrm>
          <a:prstGeom prst="roundRect">
            <a:avLst>
              <a:gd fmla="val 16667" name="adj"/>
            </a:avLst>
          </a:prstGeom>
          <a:solidFill>
            <a:srgbClr val="DDD9C3"/>
          </a:solidFill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Нивелирді таңбалаудағы сандар-бұл екі жүрістің 1 км-дегі биіктік өсімшесін өлшеудің орташа квадраттық қателігі;" К " – компенсаторы бар нивелир;" Л " – лимбі бар нивелир.</a:t>
            </a:r>
            <a:endParaRPr sz="1900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DD9C3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ZN-ZKL_2.gif" id="130" name="Google Shape;13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0826" y="2786058"/>
            <a:ext cx="2143108" cy="221457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nivelir_1.jpg" id="131" name="Google Shape;13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29454" y="4929198"/>
            <a:ext cx="2063748" cy="1803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n2_small.jpg" id="132" name="Google Shape;132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4282" y="4786322"/>
            <a:ext cx="2743200" cy="1828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3" name="Google Shape;133;p5"/>
          <p:cNvSpPr/>
          <p:nvPr/>
        </p:nvSpPr>
        <p:spPr>
          <a:xfrm>
            <a:off x="500034" y="214290"/>
            <a:ext cx="8286808" cy="714380"/>
          </a:xfrm>
          <a:prstGeom prst="roundRect">
            <a:avLst>
              <a:gd fmla="val 16667" name="adj"/>
            </a:avLst>
          </a:prstGeom>
          <a:solidFill>
            <a:srgbClr val="F2DADA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Құрылымы бойынша нивелирлердің жіктелуі</a:t>
            </a:r>
            <a:endParaRPr sz="2300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3071802" y="1142984"/>
            <a:ext cx="3500462" cy="714380"/>
          </a:xfrm>
          <a:prstGeom prst="roundRect">
            <a:avLst>
              <a:gd fmla="val 16667" name="adj"/>
            </a:avLst>
          </a:prstGeom>
          <a:solidFill>
            <a:srgbClr val="366092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Оптикалық</a:t>
            </a:r>
            <a:endParaRPr sz="22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928662" y="2143116"/>
            <a:ext cx="2857520" cy="914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Көру дүрбісінде деңгейі бар</a:t>
            </a:r>
            <a:endParaRPr sz="21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5715008" y="2143116"/>
            <a:ext cx="3071834" cy="571504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Компенсатормен</a:t>
            </a:r>
            <a:endParaRPr sz="21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images (19).jpg" id="137" name="Google Shape;137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71670" y="5781675"/>
            <a:ext cx="1428750" cy="10763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images (16).jpg" id="138" name="Google Shape;138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3214686"/>
            <a:ext cx="2500298" cy="166211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images (20).jpg" id="139" name="Google Shape;139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214546" y="3143248"/>
            <a:ext cx="1428750" cy="10763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nb-1.jpg" id="140" name="Google Shape;140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357422" y="4071942"/>
            <a:ext cx="1905000" cy="18097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nivelir1.jpg" id="141" name="Google Shape;141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786314" y="4929198"/>
            <a:ext cx="2374392" cy="1828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DD9C3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igital level Leica DNA 10.jpg" id="147" name="Google Shape;14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28802"/>
            <a:ext cx="3286116" cy="271463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8" name="Google Shape;148;p6"/>
          <p:cNvSpPr/>
          <p:nvPr/>
        </p:nvSpPr>
        <p:spPr>
          <a:xfrm>
            <a:off x="500034" y="214290"/>
            <a:ext cx="8286808" cy="714380"/>
          </a:xfrm>
          <a:prstGeom prst="roundRect">
            <a:avLst>
              <a:gd fmla="val 16667" name="adj"/>
            </a:avLst>
          </a:prstGeom>
          <a:solidFill>
            <a:srgbClr val="F2DADA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Құрылымы бойынша нивелирлердің жіктелуі</a:t>
            </a:r>
            <a:endParaRPr b="1"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3071802" y="1142984"/>
            <a:ext cx="3500462" cy="714380"/>
          </a:xfrm>
          <a:prstGeom prst="roundRect">
            <a:avLst>
              <a:gd fmla="val 16667" name="adj"/>
            </a:avLst>
          </a:prstGeom>
          <a:solidFill>
            <a:srgbClr val="366092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Сандық</a:t>
            </a:r>
            <a:endParaRPr sz="2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DNA.jpg" id="150" name="Google Shape;15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643446"/>
            <a:ext cx="3286116" cy="221455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nivelir2.jpg" id="151" name="Google Shape;15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86116" y="2285992"/>
            <a:ext cx="5857884" cy="457200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DD9C3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91b8d7a8c5d45eb71314bfb37e10d232.jpg" id="157" name="Google Shape;15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4810" y="4143380"/>
            <a:ext cx="2682876" cy="22860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teo35G.jpg" id="158" name="Google Shape;15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43702" y="4143380"/>
            <a:ext cx="2500298" cy="271462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9" name="Google Shape;159;p7"/>
          <p:cNvSpPr/>
          <p:nvPr/>
        </p:nvSpPr>
        <p:spPr>
          <a:xfrm>
            <a:off x="500034" y="214290"/>
            <a:ext cx="8286808" cy="714380"/>
          </a:xfrm>
          <a:prstGeom prst="roundRect">
            <a:avLst>
              <a:gd fmla="val 16667" name="adj"/>
            </a:avLst>
          </a:prstGeom>
          <a:solidFill>
            <a:srgbClr val="F2DADA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Құрылымы бойынша нивелирлердің жіктелуі</a:t>
            </a:r>
            <a:endParaRPr b="1"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7"/>
          <p:cNvSpPr/>
          <p:nvPr/>
        </p:nvSpPr>
        <p:spPr>
          <a:xfrm>
            <a:off x="3071802" y="1142984"/>
            <a:ext cx="3500462" cy="714380"/>
          </a:xfrm>
          <a:prstGeom prst="roundRect">
            <a:avLst>
              <a:gd fmla="val 16667" name="adj"/>
            </a:avLst>
          </a:prstGeom>
          <a:solidFill>
            <a:srgbClr val="366092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Лазерлік</a:t>
            </a:r>
            <a:endParaRPr sz="2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39185-nivelir-s-cilindricheskim-urovnem.jpg" id="161" name="Google Shape;16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3048000"/>
            <a:ext cx="3810000" cy="3810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32178-nivelir-s-cilindricheskim-urovnem.jpg" id="162" name="Google Shape;162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1643050"/>
            <a:ext cx="2500298" cy="142876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86079-nivelir-s-cilindricheskim-urovnem.jpg" id="163" name="Google Shape;163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86480" y="1928802"/>
            <a:ext cx="2857520" cy="228601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30464-nivelir-s-cilindricheskim-urovnem.jpg" id="164" name="Google Shape;164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786182" y="2095500"/>
            <a:ext cx="2928958" cy="4762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8"/>
          <p:cNvSpPr/>
          <p:nvPr/>
        </p:nvSpPr>
        <p:spPr>
          <a:xfrm>
            <a:off x="1571604" y="0"/>
            <a:ext cx="5643602" cy="500042"/>
          </a:xfrm>
          <a:prstGeom prst="roundRect">
            <a:avLst>
              <a:gd fmla="val 16667" name="adj"/>
            </a:avLst>
          </a:prstGeom>
          <a:solidFill>
            <a:srgbClr val="EAF1DD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Н-3 техникалық нивелир құрылымы</a:t>
            </a:r>
            <a:endParaRPr sz="2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232265_html_m264064a5.png" id="171" name="Google Shape;17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596" y="642918"/>
            <a:ext cx="8286808" cy="450059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8"/>
          <p:cNvSpPr/>
          <p:nvPr/>
        </p:nvSpPr>
        <p:spPr>
          <a:xfrm>
            <a:off x="0" y="4915800"/>
            <a:ext cx="9144000" cy="19422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 – объектив; 2 – окуляр; 3 – көтерме бұранда ; 4 – тұғыр; 5 – жетекші бұранда (нивелирді тік ось айналасында бірқалыпты жылжытады); 6 – бекіту бұрамасы; 7 – элевациялық бұранда (нивелирдің визирлік осін көлденең қалыпқа келтіру үшін қызмет етеді, дүрбіні тік жазықтықта бірқалыпты жылжытады); 8 – кремальер (фокустаушы линзаны құбыр ішінде жылжытады); 9 – цилиндрлік деңгей (нивелирдің визирлік осін көлденең қалыпқа келтіру үшін цилиндрлік деңгейдегі бұрандалар көзілдіріктің сол жағында); 10-дөңгелек деңгей (нивелирді көлденең күйге келтіруге қызмет етеді, оның астында түзету бұрандалары бар); 11 – көру; 12 – көздеуіш; 13 – окулярлық тізе (оның астында жіп торының түзету бұрандалары бар); 14 – көру дүрбісі.</a:t>
            </a:r>
            <a:endParaRPr sz="21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AEEF3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9"/>
          <p:cNvSpPr/>
          <p:nvPr/>
        </p:nvSpPr>
        <p:spPr>
          <a:xfrm>
            <a:off x="1500166" y="142852"/>
            <a:ext cx="5929354" cy="571504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Нивелир осьтері</a:t>
            </a:r>
            <a:endParaRPr sz="2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232265_html_m56cf4edb.png" id="179" name="Google Shape;17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2045" y="1311479"/>
            <a:ext cx="8279910" cy="4101093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9"/>
          <p:cNvSpPr/>
          <p:nvPr/>
        </p:nvSpPr>
        <p:spPr>
          <a:xfrm>
            <a:off x="0" y="5500702"/>
            <a:ext cx="9144000" cy="1357298"/>
          </a:xfrm>
          <a:prstGeom prst="rect">
            <a:avLst/>
          </a:prstGeom>
          <a:solidFill>
            <a:srgbClr val="DAEEF3"/>
          </a:solidFill>
          <a:ln cap="flat" cmpd="sng" w="25400">
            <a:solidFill>
              <a:srgbClr val="DAEE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1. Дөңгелек деңгейдің осі деңгейдің айналу осіне параллель болуы керек.</a:t>
            </a:r>
            <a:endParaRPr sz="2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2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2. Цилиндрлік деңгейдің осі көру дүрбісінің осіне параллель болуы керек.</a:t>
            </a:r>
            <a:endParaRPr sz="2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0"/>
          <p:cNvSpPr/>
          <p:nvPr/>
        </p:nvSpPr>
        <p:spPr>
          <a:xfrm>
            <a:off x="0" y="0"/>
            <a:ext cx="5572164" cy="785818"/>
          </a:xfrm>
          <a:prstGeom prst="roundRect">
            <a:avLst>
              <a:gd fmla="val 16667" name="adj"/>
            </a:avLst>
          </a:prstGeom>
          <a:solidFill>
            <a:srgbClr val="DAEEF3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Дүрбіден көрінетін бейне</a:t>
            </a:r>
            <a:endParaRPr sz="2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183455_html_24f6a052 (1).jpg" id="187" name="Google Shape;18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71650"/>
            <a:ext cx="5876925" cy="508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0"/>
          <p:cNvSpPr/>
          <p:nvPr/>
        </p:nvSpPr>
        <p:spPr>
          <a:xfrm>
            <a:off x="2928926" y="3857628"/>
            <a:ext cx="428628" cy="55721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0"/>
          <p:cNvSpPr/>
          <p:nvPr/>
        </p:nvSpPr>
        <p:spPr>
          <a:xfrm>
            <a:off x="2857488" y="2428868"/>
            <a:ext cx="428628" cy="50006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06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0" name="Google Shape;190;p10"/>
          <p:cNvCxnSpPr/>
          <p:nvPr/>
        </p:nvCxnSpPr>
        <p:spPr>
          <a:xfrm>
            <a:off x="2928926" y="2786058"/>
            <a:ext cx="357190" cy="1588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1" name="Google Shape;191;p10"/>
          <p:cNvSpPr/>
          <p:nvPr/>
        </p:nvSpPr>
        <p:spPr>
          <a:xfrm>
            <a:off x="5857884" y="1785926"/>
            <a:ext cx="3286116" cy="33575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 – цилиндрлік деңгей көпіршігінің ұштары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 –ортаңғы жіп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есеп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0652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 – қашықтық өлшеуіш жіптер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есептер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0612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 0691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 – рейка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10"/>
          <p:cNvSpPr/>
          <p:nvPr/>
        </p:nvSpPr>
        <p:spPr>
          <a:xfrm>
            <a:off x="7215206" y="214290"/>
            <a:ext cx="1771656" cy="57150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Жіптер торы</a:t>
            </a:r>
            <a:endParaRPr sz="19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93" name="Google Shape;193;p10"/>
          <p:cNvCxnSpPr/>
          <p:nvPr/>
        </p:nvCxnSpPr>
        <p:spPr>
          <a:xfrm rot="5400000">
            <a:off x="5930116" y="1071546"/>
            <a:ext cx="1856594" cy="794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4" name="Google Shape;194;p10"/>
          <p:cNvCxnSpPr/>
          <p:nvPr/>
        </p:nvCxnSpPr>
        <p:spPr>
          <a:xfrm>
            <a:off x="5857884" y="1071546"/>
            <a:ext cx="2000264" cy="1588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5" name="Google Shape;195;p10"/>
          <p:cNvCxnSpPr/>
          <p:nvPr/>
        </p:nvCxnSpPr>
        <p:spPr>
          <a:xfrm>
            <a:off x="6643702" y="642918"/>
            <a:ext cx="428628" cy="1588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6" name="Google Shape;196;p10"/>
          <p:cNvCxnSpPr/>
          <p:nvPr/>
        </p:nvCxnSpPr>
        <p:spPr>
          <a:xfrm>
            <a:off x="6643702" y="1571612"/>
            <a:ext cx="428628" cy="1588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7" name="Google Shape;197;p10"/>
          <p:cNvSpPr/>
          <p:nvPr/>
        </p:nvSpPr>
        <p:spPr>
          <a:xfrm>
            <a:off x="1285852" y="857232"/>
            <a:ext cx="4286280" cy="135732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Нивелирдің дүбісіндегі көру өрісіндегі цилиндрлік деңгей көпіршігінің ұштарының бейнесі элевациялық бұрандамен біріктіріледі</a:t>
            </a:r>
            <a:endParaRPr b="1"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Image9.gif" id="198" name="Google Shape;19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00628" y="5072074"/>
            <a:ext cx="4286248" cy="1785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2014-01-23T01:37:46Z</dcterms:created>
  <dc:creator>Пользователь</dc:creator>
</cp:coreProperties>
</file>